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61" r:id="rId6"/>
    <p:sldId id="259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7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CFF6-C47F-4970-AF85-A6DDA56D33B5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0708-C45F-46FF-820E-A9E44ECB49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CFF6-C47F-4970-AF85-A6DDA56D33B5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0708-C45F-46FF-820E-A9E44ECB49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CFF6-C47F-4970-AF85-A6DDA56D33B5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0708-C45F-46FF-820E-A9E44ECB495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CFF6-C47F-4970-AF85-A6DDA56D33B5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0708-C45F-46FF-820E-A9E44ECB495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CFF6-C47F-4970-AF85-A6DDA56D33B5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0708-C45F-46FF-820E-A9E44ECB49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CFF6-C47F-4970-AF85-A6DDA56D33B5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0708-C45F-46FF-820E-A9E44ECB495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CFF6-C47F-4970-AF85-A6DDA56D33B5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0708-C45F-46FF-820E-A9E44ECB49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CFF6-C47F-4970-AF85-A6DDA56D33B5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0708-C45F-46FF-820E-A9E44ECB49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CFF6-C47F-4970-AF85-A6DDA56D33B5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0708-C45F-46FF-820E-A9E44ECB49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CFF6-C47F-4970-AF85-A6DDA56D33B5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0708-C45F-46FF-820E-A9E44ECB495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CFF6-C47F-4970-AF85-A6DDA56D33B5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B0708-C45F-46FF-820E-A9E44ECB495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C27CFF6-C47F-4970-AF85-A6DDA56D33B5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C4B0708-C45F-46FF-820E-A9E44ECB495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967532"/>
          </a:xfrm>
        </p:spPr>
        <p:txBody>
          <a:bodyPr>
            <a:noAutofit/>
          </a:bodyPr>
          <a:lstStyle/>
          <a:p>
            <a:r>
              <a:rPr lang="ru-RU" sz="3000" b="1" dirty="0"/>
              <a:t>Правила размещения и содержания информационных конструкций</a:t>
            </a:r>
            <a:br>
              <a:rPr lang="ru-RU" sz="3000" b="1" dirty="0"/>
            </a:br>
            <a:r>
              <a:rPr lang="ru-RU" sz="3000" b="1" dirty="0"/>
              <a:t>в городском округе город Арзамас Нижегородской области</a:t>
            </a:r>
            <a:endParaRPr lang="ru-RU" sz="3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05063"/>
            <a:ext cx="6400800" cy="1024137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/>
              <a:t>Основные изменения с 2019 года </a:t>
            </a:r>
          </a:p>
          <a:p>
            <a:r>
              <a:rPr lang="ru-RU" sz="3200" dirty="0" smtClean="0"/>
              <a:t>в размещении вывесок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83425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988840"/>
            <a:ext cx="8784975" cy="4464496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Размещение информационных конструкций (вывесок) на территории города Арзамаса, предусмотренных настоящими Правилами, допускаются при условии получения согласования с </a:t>
            </a:r>
            <a:r>
              <a:rPr lang="ru-RU" sz="1800" dirty="0" smtClean="0">
                <a:solidFill>
                  <a:schemeClr val="tx1"/>
                </a:solidFill>
              </a:rPr>
              <a:t>Комитетом по архитектуре и градостроительству администрации </a:t>
            </a:r>
            <a:r>
              <a:rPr lang="ru-RU" sz="1800" dirty="0" err="1" smtClean="0">
                <a:solidFill>
                  <a:schemeClr val="tx1"/>
                </a:solidFill>
              </a:rPr>
              <a:t>г.Арзамаса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на размещение информационных конструкций (далее – Согласование</a:t>
            </a:r>
            <a:r>
              <a:rPr lang="ru-RU" sz="1800" dirty="0" smtClean="0">
                <a:solidFill>
                  <a:schemeClr val="tx1"/>
                </a:solidFill>
              </a:rPr>
              <a:t>). 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dirty="0">
                <a:solidFill>
                  <a:schemeClr val="tx1"/>
                </a:solidFill>
              </a:rPr>
              <a:t>Согласование выдается на основании заявления владельца информационной конструкции, либо собственника объекта недвижимости, либо лица, </a:t>
            </a:r>
            <a:r>
              <a:rPr lang="ru-RU" sz="1800" dirty="0" err="1">
                <a:solidFill>
                  <a:schemeClr val="tx1"/>
                </a:solidFill>
              </a:rPr>
              <a:t>управомоченного</a:t>
            </a:r>
            <a:r>
              <a:rPr lang="ru-RU" sz="1800" dirty="0">
                <a:solidFill>
                  <a:schemeClr val="tx1"/>
                </a:solidFill>
              </a:rPr>
              <a:t> собственником объекта недвижимости, в том числе арендатора, или иного законного владельца объекта недвижимости, к которому присоединяется вывеска, при условии, что документом, наделяющим </a:t>
            </a:r>
            <a:r>
              <a:rPr lang="ru-RU" sz="1800" dirty="0" err="1">
                <a:solidFill>
                  <a:schemeClr val="tx1"/>
                </a:solidFill>
              </a:rPr>
              <a:t>управомоченное</a:t>
            </a:r>
            <a:r>
              <a:rPr lang="ru-RU" sz="1800" dirty="0">
                <a:solidFill>
                  <a:schemeClr val="tx1"/>
                </a:solidFill>
              </a:rPr>
              <a:t> лицо соответствующим правом на объект недвижимости, к которому присоединяется информационная конструкция, предоставлено право установки вывески. </a:t>
            </a:r>
          </a:p>
          <a:p>
            <a:r>
              <a:rPr lang="ru-RU" sz="1800" dirty="0">
                <a:solidFill>
                  <a:schemeClr val="tx1"/>
                </a:solidFill>
              </a:rPr>
              <a:t>Согласование выдается на информационную конструкцию </a:t>
            </a:r>
            <a:r>
              <a:rPr lang="ru-RU" sz="1800" dirty="0" smtClean="0">
                <a:solidFill>
                  <a:srgbClr val="FF0000"/>
                </a:solidFill>
              </a:rPr>
              <a:t>бессрочно и бесплатно</a:t>
            </a:r>
            <a:r>
              <a:rPr lang="ru-RU" sz="1800" dirty="0" smtClean="0">
                <a:solidFill>
                  <a:schemeClr val="tx1"/>
                </a:solidFill>
              </a:rPr>
              <a:t>. </a:t>
            </a:r>
            <a:endParaRPr lang="ru-RU" sz="1800" dirty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Основания </a:t>
            </a:r>
            <a:br>
              <a:rPr lang="ru-RU" dirty="0" smtClean="0"/>
            </a:br>
            <a:r>
              <a:rPr lang="ru-RU" dirty="0" smtClean="0"/>
              <a:t>для размещения вывески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8971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2708920"/>
            <a:ext cx="8568952" cy="381642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Полную информацию по размещению информационных конструкций, рекламных конструкций Вы можете получить на официальном сайте администрации г. Арзамаса:</a:t>
            </a:r>
          </a:p>
          <a:p>
            <a:pPr marL="0" indent="0" algn="ctr">
              <a:buNone/>
            </a:pPr>
            <a:r>
              <a:rPr lang="ru-RU" sz="4000" u="sng" dirty="0" err="1" smtClean="0">
                <a:solidFill>
                  <a:srgbClr val="FF0000"/>
                </a:solidFill>
              </a:rPr>
              <a:t>арзамас.рф</a:t>
            </a:r>
            <a:r>
              <a:rPr lang="ru-RU" sz="4000" u="sng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а также в Комитете по архитектуре и градостроительству </a:t>
            </a:r>
            <a:r>
              <a:rPr lang="ru-RU" dirty="0" err="1" smtClean="0">
                <a:solidFill>
                  <a:schemeClr val="tx1"/>
                </a:solidFill>
              </a:rPr>
              <a:t>г.Арзамаса</a:t>
            </a:r>
            <a:r>
              <a:rPr lang="ru-RU" dirty="0" smtClean="0">
                <a:solidFill>
                  <a:schemeClr val="tx1"/>
                </a:solidFill>
              </a:rPr>
              <a:t> по адресу: ул. Станционная, д.28А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Спасибо за внимание!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457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3140968"/>
            <a:ext cx="7408333" cy="262574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Информационные </a:t>
            </a:r>
            <a:r>
              <a:rPr lang="ru-RU" dirty="0"/>
              <a:t>конструкции, размещенные на день вступления в силу настоящего решения, подлежат приведению в соответствие с требованиями, установленными настоящими Правилами </a:t>
            </a:r>
            <a:r>
              <a:rPr lang="ru-RU" b="1" dirty="0"/>
              <a:t>в течение шести месяцев</a:t>
            </a:r>
            <a:r>
              <a:rPr lang="ru-RU" dirty="0"/>
              <a:t> с момента вступления в силу настоящего </a:t>
            </a:r>
            <a:r>
              <a:rPr lang="ru-RU" dirty="0" smtClean="0"/>
              <a:t>решения.</a:t>
            </a:r>
          </a:p>
          <a:p>
            <a:r>
              <a:rPr lang="ru-RU" dirty="0" smtClean="0"/>
              <a:t>(публикация в «</a:t>
            </a:r>
            <a:r>
              <a:rPr lang="ru-RU" dirty="0" err="1" smtClean="0"/>
              <a:t>Арзамасских</a:t>
            </a:r>
            <a:r>
              <a:rPr lang="ru-RU" dirty="0" smtClean="0"/>
              <a:t> новостях» №15(4123) от 03.04.2019г.)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2016224"/>
          </a:xfrm>
        </p:spPr>
        <p:txBody>
          <a:bodyPr>
            <a:noAutofit/>
          </a:bodyPr>
          <a:lstStyle/>
          <a:p>
            <a:r>
              <a:rPr lang="ru-RU" sz="3500" dirty="0" smtClean="0">
                <a:solidFill>
                  <a:schemeClr val="tx1"/>
                </a:solidFill>
              </a:rPr>
              <a:t>Решение городской Думы</a:t>
            </a:r>
            <a:br>
              <a:rPr lang="ru-RU" sz="3500" dirty="0" smtClean="0">
                <a:solidFill>
                  <a:schemeClr val="tx1"/>
                </a:solidFill>
              </a:rPr>
            </a:br>
            <a:r>
              <a:rPr lang="ru-RU" sz="3500" dirty="0" smtClean="0">
                <a:solidFill>
                  <a:schemeClr val="tx1"/>
                </a:solidFill>
              </a:rPr>
              <a:t>городского округа город Арзамас</a:t>
            </a:r>
            <a:br>
              <a:rPr lang="ru-RU" sz="3500" dirty="0" smtClean="0">
                <a:solidFill>
                  <a:schemeClr val="tx1"/>
                </a:solidFill>
              </a:rPr>
            </a:br>
            <a:r>
              <a:rPr lang="ru-RU" sz="3500" dirty="0" smtClean="0">
                <a:solidFill>
                  <a:schemeClr val="tx1"/>
                </a:solidFill>
              </a:rPr>
              <a:t>№30 от 29.03.2019г.</a:t>
            </a:r>
            <a:br>
              <a:rPr lang="ru-RU" sz="3500" dirty="0" smtClean="0">
                <a:solidFill>
                  <a:schemeClr val="tx1"/>
                </a:solidFill>
              </a:rPr>
            </a:br>
            <a:endParaRPr lang="ru-RU" sz="3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84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rmAutofit/>
          </a:bodyPr>
          <a:lstStyle/>
          <a:p>
            <a:r>
              <a:rPr lang="ru-RU" sz="1500" dirty="0">
                <a:solidFill>
                  <a:schemeClr val="tx1"/>
                </a:solidFill>
              </a:rPr>
              <a:t>Размещение информационных конструкций на внешних поверхностях торговых, развлекательных центров, кинотеатров, театров, автозаправочных станций осуществляется в соответствии с дизайн-проектом. При этом указанный дизайн-проект должен содержать информацию и определять размещение всех информационных конструкций, размещаемых на внешних поверхностях указанных торговых, развлекательных центров, кинотеатров, театров, автозаправочных станций</a:t>
            </a:r>
            <a:r>
              <a:rPr lang="ru-RU" sz="1500" dirty="0" smtClean="0">
                <a:solidFill>
                  <a:schemeClr val="tx1"/>
                </a:solidFill>
              </a:rPr>
              <a:t>.</a:t>
            </a:r>
            <a:endParaRPr lang="ru-RU" sz="15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429000"/>
            <a:ext cx="6264696" cy="313235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8640960" cy="1584176"/>
          </a:xfrm>
        </p:spPr>
      </p:pic>
    </p:spTree>
    <p:extLst>
      <p:ext uri="{BB962C8B-B14F-4D97-AF65-F5344CB8AC3E}">
        <p14:creationId xmlns:p14="http://schemas.microsoft.com/office/powerpoint/2010/main" val="562530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Размещение вывесок на ТЦ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(в настоящий момент)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547" y="4786748"/>
            <a:ext cx="4966420" cy="168004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4895881" cy="165618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636912"/>
            <a:ext cx="4664007" cy="15777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14658"/>
            <a:ext cx="5127750" cy="173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64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размещения вывесок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59288"/>
            <a:ext cx="3716786" cy="479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52936"/>
            <a:ext cx="5153048" cy="30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390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размещения вывески </a:t>
            </a:r>
            <a:br>
              <a:rPr lang="ru-RU" dirty="0" smtClean="0"/>
            </a:br>
            <a:r>
              <a:rPr lang="ru-RU" dirty="0" smtClean="0"/>
              <a:t>на фризе козырька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3"/>
            <a:ext cx="252028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54519"/>
            <a:ext cx="2663874" cy="270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93504"/>
            <a:ext cx="2757319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60105"/>
            <a:ext cx="2520280" cy="4397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000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 размещения </a:t>
            </a:r>
            <a:br>
              <a:rPr lang="ru-RU" dirty="0" smtClean="0"/>
            </a:br>
            <a:r>
              <a:rPr lang="ru-RU" dirty="0" smtClean="0"/>
              <a:t>консольной конструкции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470520"/>
            <a:ext cx="5400600" cy="4304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028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328592"/>
          </a:xfrm>
        </p:spPr>
        <p:txBody>
          <a:bodyPr>
            <a:normAutofit fontScale="77500" lnSpcReduction="20000"/>
          </a:bodyPr>
          <a:lstStyle/>
          <a:p>
            <a:r>
              <a:rPr lang="ru-RU" sz="2500" dirty="0">
                <a:solidFill>
                  <a:schemeClr val="tx1"/>
                </a:solidFill>
              </a:rPr>
              <a:t>- нарушение геометрических параметров (размеров) вывесок;</a:t>
            </a:r>
          </a:p>
          <a:p>
            <a:r>
              <a:rPr lang="ru-RU" sz="2500" dirty="0">
                <a:solidFill>
                  <a:schemeClr val="tx1"/>
                </a:solidFill>
              </a:rPr>
              <a:t>- нарушение установленных требований к местам размещения вывесок;</a:t>
            </a:r>
          </a:p>
          <a:p>
            <a:r>
              <a:rPr lang="ru-RU" sz="2500" dirty="0">
                <a:solidFill>
                  <a:schemeClr val="tx1"/>
                </a:solidFill>
              </a:rPr>
              <a:t>- вертикальный порядок расположения букв на информационном поле вывески;</a:t>
            </a:r>
          </a:p>
          <a:p>
            <a:r>
              <a:rPr lang="ru-RU" sz="2500" dirty="0">
                <a:solidFill>
                  <a:schemeClr val="tx1"/>
                </a:solidFill>
              </a:rPr>
              <a:t>- размещение вывесок выше линии перекрытий между первым и вторым </a:t>
            </a:r>
            <a:r>
              <a:rPr lang="ru-RU" sz="2500" dirty="0" smtClean="0">
                <a:solidFill>
                  <a:schemeClr val="tx1"/>
                </a:solidFill>
              </a:rPr>
              <a:t>этажами;</a:t>
            </a:r>
          </a:p>
          <a:p>
            <a:r>
              <a:rPr lang="ru-RU" sz="2500" dirty="0">
                <a:solidFill>
                  <a:schemeClr val="tx1"/>
                </a:solidFill>
              </a:rPr>
              <a:t>- размещение вывесок на козырьках зданий;</a:t>
            </a:r>
          </a:p>
          <a:p>
            <a:r>
              <a:rPr lang="ru-RU" sz="2500" dirty="0" smtClean="0">
                <a:solidFill>
                  <a:schemeClr val="tx1"/>
                </a:solidFill>
              </a:rPr>
              <a:t>- </a:t>
            </a:r>
            <a:r>
              <a:rPr lang="ru-RU" sz="2500" dirty="0">
                <a:solidFill>
                  <a:schemeClr val="tx1"/>
                </a:solidFill>
              </a:rPr>
              <a:t>размещение вывесок в границах жилых помещений, в том числе на глухих торцах фасада;</a:t>
            </a:r>
          </a:p>
          <a:p>
            <a:r>
              <a:rPr lang="ru-RU" sz="2500" dirty="0">
                <a:solidFill>
                  <a:schemeClr val="tx1"/>
                </a:solidFill>
              </a:rPr>
              <a:t>- размещение вывесок на кровлях, кровлях лоджий и балконов и (или) на лоджиях и балконах;</a:t>
            </a:r>
          </a:p>
          <a:p>
            <a:r>
              <a:rPr lang="ru-RU" sz="2500" dirty="0">
                <a:solidFill>
                  <a:schemeClr val="tx1"/>
                </a:solidFill>
              </a:rPr>
              <a:t>- размещение вывесок на архитектурных деталях фасадов объектов (в том числе на колоннах, пилястрах, орнаментах, лепнине);</a:t>
            </a:r>
          </a:p>
          <a:p>
            <a:r>
              <a:rPr lang="ru-RU" sz="2500" dirty="0">
                <a:solidFill>
                  <a:schemeClr val="tx1"/>
                </a:solidFill>
              </a:rPr>
              <a:t>- размещение вывесок на расстоянии ближе чем 2 м от мемориальных досок;</a:t>
            </a:r>
          </a:p>
          <a:p>
            <a:r>
              <a:rPr lang="ru-RU" sz="2500" dirty="0">
                <a:solidFill>
                  <a:schemeClr val="tx1"/>
                </a:solidFill>
              </a:rPr>
              <a:t>- перекрытие (закрытие) указателей наименований улиц и номеров домов;</a:t>
            </a:r>
          </a:p>
          <a:p>
            <a:r>
              <a:rPr lang="ru-RU" sz="2500" dirty="0">
                <a:solidFill>
                  <a:schemeClr val="tx1"/>
                </a:solidFill>
              </a:rPr>
              <a:t>- размещение настенных вывесок одна над другой;</a:t>
            </a:r>
          </a:p>
          <a:p>
            <a:r>
              <a:rPr lang="ru-RU" sz="2500" dirty="0">
                <a:solidFill>
                  <a:schemeClr val="tx1"/>
                </a:solidFill>
              </a:rPr>
              <a:t>- размещение консольных вывесок на расстоянии менее 10 м друг от друга, а также одной консольной вывески над другой</a:t>
            </a:r>
            <a:r>
              <a:rPr lang="ru-RU" sz="2500" dirty="0" smtClean="0">
                <a:solidFill>
                  <a:schemeClr val="tx1"/>
                </a:solidFill>
              </a:rPr>
              <a:t>;</a:t>
            </a:r>
            <a:endParaRPr lang="ru-RU" sz="25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FF0000"/>
                </a:solidFill>
              </a:rPr>
              <a:t>Основные нарушения </a:t>
            </a:r>
            <a:br>
              <a:rPr lang="ru-RU" sz="3000" dirty="0" smtClean="0">
                <a:solidFill>
                  <a:srgbClr val="FF0000"/>
                </a:solidFill>
              </a:rPr>
            </a:br>
            <a:r>
              <a:rPr lang="ru-RU" sz="3000" dirty="0" smtClean="0">
                <a:solidFill>
                  <a:srgbClr val="FF0000"/>
                </a:solidFill>
              </a:rPr>
              <a:t>при размещении вывесок:</a:t>
            </a:r>
            <a:endParaRPr lang="ru-RU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176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72816"/>
            <a:ext cx="8640959" cy="4752528"/>
          </a:xfrm>
        </p:spPr>
        <p:txBody>
          <a:bodyPr>
            <a:normAutofit fontScale="85000" lnSpcReduction="20000"/>
          </a:bodyPr>
          <a:lstStyle/>
          <a:p>
            <a:pPr lvl="0">
              <a:buClr>
                <a:srgbClr val="31B6FD"/>
              </a:buClr>
            </a:pPr>
            <a:r>
              <a:rPr lang="ru-RU" sz="1900" dirty="0">
                <a:solidFill>
                  <a:prstClr val="black"/>
                </a:solidFill>
              </a:rPr>
              <a:t>- размещение вывесок  путем непосредственного нанесения на поверхность фасада декоративно-художественного и (или) текстового изображения (методом покраски, наклейки и иными методами);</a:t>
            </a:r>
          </a:p>
          <a:p>
            <a:pPr lvl="0">
              <a:buClr>
                <a:srgbClr val="31B6FD"/>
              </a:buClr>
            </a:pPr>
            <a:r>
              <a:rPr lang="ru-RU" sz="1900" dirty="0">
                <a:solidFill>
                  <a:prstClr val="black"/>
                </a:solidFill>
              </a:rPr>
              <a:t>- размещение вывесок с помощью демонстрации постеров на динамических системах смены изображений (роллерные системы, системы поворотных панелей - </a:t>
            </a:r>
            <a:r>
              <a:rPr lang="ru-RU" sz="1900" dirty="0" err="1">
                <a:solidFill>
                  <a:prstClr val="black"/>
                </a:solidFill>
              </a:rPr>
              <a:t>призматроны</a:t>
            </a:r>
            <a:r>
              <a:rPr lang="ru-RU" sz="1900" dirty="0">
                <a:solidFill>
                  <a:prstClr val="black"/>
                </a:solidFill>
              </a:rPr>
              <a:t> и др.) или с помощью изображения, демонстрируемого на электронных носителях (экраны (телевизоры), бегущая строка и т.д.);</a:t>
            </a:r>
          </a:p>
          <a:p>
            <a:pPr lvl="0">
              <a:buClr>
                <a:srgbClr val="31B6FD"/>
              </a:buClr>
            </a:pPr>
            <a:r>
              <a:rPr lang="ru-RU" sz="1900" dirty="0">
                <a:solidFill>
                  <a:prstClr val="black"/>
                </a:solidFill>
              </a:rPr>
              <a:t>- перекрытие (закрытие) оконных и дверных проемов, витражей и витрин, а также окраска и покрытие декоративными пленками поверхности остекления витрин;</a:t>
            </a:r>
          </a:p>
          <a:p>
            <a:pPr lvl="0">
              <a:buClr>
                <a:srgbClr val="31B6FD"/>
              </a:buClr>
            </a:pPr>
            <a:r>
              <a:rPr lang="ru-RU" sz="1900" dirty="0">
                <a:solidFill>
                  <a:prstClr val="black"/>
                </a:solidFill>
              </a:rPr>
              <a:t>- размещение вывесок с использованием картона, ткани, баннерной ткани (за исключением афиш) и других мягких материалов;</a:t>
            </a:r>
          </a:p>
          <a:p>
            <a:pPr lvl="0">
              <a:buClr>
                <a:srgbClr val="31B6FD"/>
              </a:buClr>
            </a:pPr>
            <a:r>
              <a:rPr lang="ru-RU" sz="1900" dirty="0">
                <a:solidFill>
                  <a:prstClr val="black"/>
                </a:solidFill>
              </a:rPr>
              <a:t>- размещение вывесок с использованием неоновых светильников, мигающих (мерцающих) элементов;</a:t>
            </a:r>
          </a:p>
          <a:p>
            <a:pPr lvl="0">
              <a:buClr>
                <a:srgbClr val="31B6FD"/>
              </a:buClr>
            </a:pPr>
            <a:r>
              <a:rPr lang="ru-RU" sz="1900" dirty="0">
                <a:solidFill>
                  <a:prstClr val="black"/>
                </a:solidFill>
              </a:rPr>
              <a:t>- размещение вывесок, содержащих информацию о номерах телефонов и адресах сайтов в информационно-телекоммуникационной сети Интернет;</a:t>
            </a:r>
          </a:p>
          <a:p>
            <a:pPr lvl="0">
              <a:buClr>
                <a:srgbClr val="31B6FD"/>
              </a:buClr>
            </a:pPr>
            <a:r>
              <a:rPr lang="ru-RU" sz="1900" dirty="0">
                <a:solidFill>
                  <a:prstClr val="black"/>
                </a:solidFill>
              </a:rPr>
              <a:t>размещение вывесок на ограждающих конструкциях (заборах, шлагбаумах, ограждениях, перилах и т.д.);</a:t>
            </a:r>
          </a:p>
          <a:p>
            <a:pPr lvl="0">
              <a:buClr>
                <a:srgbClr val="31B6FD"/>
              </a:buClr>
            </a:pPr>
            <a:r>
              <a:rPr lang="ru-RU" sz="1900" dirty="0">
                <a:solidFill>
                  <a:prstClr val="black"/>
                </a:solidFill>
              </a:rPr>
              <a:t>размещение вывесок в виде отдельно стоящих сборно-разборных (складных) конструкций – </a:t>
            </a:r>
            <a:r>
              <a:rPr lang="ru-RU" sz="1900" dirty="0" err="1">
                <a:solidFill>
                  <a:prstClr val="black"/>
                </a:solidFill>
              </a:rPr>
              <a:t>штендеров</a:t>
            </a:r>
            <a:r>
              <a:rPr lang="ru-RU" sz="1900" dirty="0">
                <a:solidFill>
                  <a:prstClr val="black"/>
                </a:solidFill>
              </a:rPr>
              <a:t>;</a:t>
            </a:r>
          </a:p>
          <a:p>
            <a:pPr lvl="0">
              <a:buClr>
                <a:srgbClr val="31B6FD"/>
              </a:buClr>
            </a:pPr>
            <a:r>
              <a:rPr lang="ru-RU" sz="1900" dirty="0">
                <a:solidFill>
                  <a:prstClr val="black"/>
                </a:solidFill>
              </a:rPr>
              <a:t>размещение вывесок на внешних поверхностях объектов незавершенного строительства.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Основные нарушения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при размещении вывесок: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29749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232</TotalTime>
  <Words>629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Правила размещения и содержания информационных конструкций в городском округе город Арзамас Нижегородской области</vt:lpstr>
      <vt:lpstr>Решение городской Думы городского округа город Арзамас №30 от 29.03.2019г. </vt:lpstr>
      <vt:lpstr>Размещение информационных конструкций на внешних поверхностях торговых, развлекательных центров, кинотеатров, театров, автозаправочных станций осуществляется в соответствии с дизайн-проектом. При этом указанный дизайн-проект должен содержать информацию и определять размещение всех информационных конструкций, размещаемых на внешних поверхностях указанных торговых, развлекательных центров, кинотеатров, театров, автозаправочных станций.</vt:lpstr>
      <vt:lpstr>Размещение вывесок на ТЦ (в настоящий момент)</vt:lpstr>
      <vt:lpstr>Примеры размещения вывесок  </vt:lpstr>
      <vt:lpstr>Примеры размещения вывески  на фризе козырька</vt:lpstr>
      <vt:lpstr>Пример размещения  консольной конструкции </vt:lpstr>
      <vt:lpstr>Основные нарушения  при размещении вывесок:</vt:lpstr>
      <vt:lpstr>Основные нарушения  при размещении вывесок:</vt:lpstr>
      <vt:lpstr>Основания  для размещения вывески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размещения и содержания информационных конструкций в городском округе город Арзамас Нижегородской области</dc:title>
  <dc:creator>Храмова Ольга Александровна</dc:creator>
  <cp:lastModifiedBy>Караулова Ирина Валентиновна</cp:lastModifiedBy>
  <cp:revision>11</cp:revision>
  <dcterms:created xsi:type="dcterms:W3CDTF">2019-05-29T08:24:08Z</dcterms:created>
  <dcterms:modified xsi:type="dcterms:W3CDTF">2019-06-05T05:58:17Z</dcterms:modified>
</cp:coreProperties>
</file>